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8"/>
  </p:notesMasterIdLst>
  <p:sldIdLst>
    <p:sldId id="257" r:id="rId2"/>
    <p:sldId id="260" r:id="rId3"/>
    <p:sldId id="284" r:id="rId4"/>
    <p:sldId id="261" r:id="rId5"/>
    <p:sldId id="282" r:id="rId6"/>
    <p:sldId id="296" r:id="rId7"/>
    <p:sldId id="283" r:id="rId8"/>
    <p:sldId id="287" r:id="rId9"/>
    <p:sldId id="286" r:id="rId10"/>
    <p:sldId id="293" r:id="rId11"/>
    <p:sldId id="289" r:id="rId12"/>
    <p:sldId id="290" r:id="rId13"/>
    <p:sldId id="291" r:id="rId14"/>
    <p:sldId id="292" r:id="rId15"/>
    <p:sldId id="295" r:id="rId16"/>
    <p:sldId id="281"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21B"/>
    <a:srgbClr val="EEA6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70"/>
    <p:restoredTop sz="85619"/>
  </p:normalViewPr>
  <p:slideViewPr>
    <p:cSldViewPr snapToGrid="0" snapToObjects="1">
      <p:cViewPr varScale="1">
        <p:scale>
          <a:sx n="69" d="100"/>
          <a:sy n="69" d="100"/>
        </p:scale>
        <p:origin x="3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85749-BF04-8840-8AFE-B7D6DAA61F6C}" type="datetimeFigureOut">
              <a:rPr lang="nl-NL" smtClean="0"/>
              <a:t>17-11-2016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98D6F-22CA-8446-9DED-DBABD6D0D77F}" type="slidenum">
              <a:rPr lang="nl-NL" smtClean="0"/>
              <a:t>‹nr.›</a:t>
            </a:fld>
            <a:endParaRPr lang="nl-NL"/>
          </a:p>
        </p:txBody>
      </p:sp>
    </p:spTree>
    <p:extLst>
      <p:ext uri="{BB962C8B-B14F-4D97-AF65-F5344CB8AC3E}">
        <p14:creationId xmlns:p14="http://schemas.microsoft.com/office/powerpoint/2010/main" val="26287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i="1" dirty="0"/>
              <a:t>Doel pagina: aanleiding van de presentatie</a:t>
            </a:r>
            <a:r>
              <a:rPr lang="nl-NL" i="1" baseline="0" dirty="0"/>
              <a:t> (bijvoorbeeld introductie door voorzitter ondernemersvereniging).</a:t>
            </a:r>
            <a:endParaRPr lang="nl-NL" dirty="0"/>
          </a:p>
          <a:p>
            <a:endParaRPr lang="nl-NL" dirty="0"/>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a:t>
            </a:fld>
            <a:endParaRPr lang="nl-NL"/>
          </a:p>
        </p:txBody>
      </p:sp>
    </p:spTree>
    <p:extLst>
      <p:ext uri="{BB962C8B-B14F-4D97-AF65-F5344CB8AC3E}">
        <p14:creationId xmlns:p14="http://schemas.microsoft.com/office/powerpoint/2010/main" val="84172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10</a:t>
            </a:fld>
            <a:endParaRPr lang="nl-NL"/>
          </a:p>
        </p:txBody>
      </p:sp>
    </p:spTree>
    <p:extLst>
      <p:ext uri="{BB962C8B-B14F-4D97-AF65-F5344CB8AC3E}">
        <p14:creationId xmlns:p14="http://schemas.microsoft.com/office/powerpoint/2010/main" val="286772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11</a:t>
            </a:fld>
            <a:endParaRPr lang="nl-NL"/>
          </a:p>
        </p:txBody>
      </p:sp>
    </p:spTree>
    <p:extLst>
      <p:ext uri="{BB962C8B-B14F-4D97-AF65-F5344CB8AC3E}">
        <p14:creationId xmlns:p14="http://schemas.microsoft.com/office/powerpoint/2010/main" val="100056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12</a:t>
            </a:fld>
            <a:endParaRPr lang="nl-NL"/>
          </a:p>
        </p:txBody>
      </p:sp>
    </p:spTree>
    <p:extLst>
      <p:ext uri="{BB962C8B-B14F-4D97-AF65-F5344CB8AC3E}">
        <p14:creationId xmlns:p14="http://schemas.microsoft.com/office/powerpoint/2010/main" val="258764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13</a:t>
            </a:fld>
            <a:endParaRPr lang="nl-NL"/>
          </a:p>
        </p:txBody>
      </p:sp>
    </p:spTree>
    <p:extLst>
      <p:ext uri="{BB962C8B-B14F-4D97-AF65-F5344CB8AC3E}">
        <p14:creationId xmlns:p14="http://schemas.microsoft.com/office/powerpoint/2010/main" val="2479604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14</a:t>
            </a:fld>
            <a:endParaRPr lang="nl-NL"/>
          </a:p>
        </p:txBody>
      </p:sp>
    </p:spTree>
    <p:extLst>
      <p:ext uri="{BB962C8B-B14F-4D97-AF65-F5344CB8AC3E}">
        <p14:creationId xmlns:p14="http://schemas.microsoft.com/office/powerpoint/2010/main" val="360823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i="1" dirty="0"/>
              <a:t>Doel pagina: introductie presentator (ervaring, expertise,</a:t>
            </a:r>
            <a:r>
              <a:rPr lang="nl-NL" i="1" baseline="0" dirty="0"/>
              <a:t> persoonlijke link met het gebied)</a:t>
            </a:r>
            <a:r>
              <a:rPr lang="nl-NL" i="1" dirty="0"/>
              <a:t>, aanleiding en inhoud van de presentatie en mogelijke huishoudelijke mededelingen. Dit in plaats van een inhoudsopgave.</a:t>
            </a:r>
            <a:endParaRPr lang="nl-NL" dirty="0"/>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15</a:t>
            </a:fld>
            <a:endParaRPr lang="nl-NL"/>
          </a:p>
        </p:txBody>
      </p:sp>
    </p:spTree>
    <p:extLst>
      <p:ext uri="{BB962C8B-B14F-4D97-AF65-F5344CB8AC3E}">
        <p14:creationId xmlns:p14="http://schemas.microsoft.com/office/powerpoint/2010/main" val="4268759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i="1" dirty="0"/>
              <a:t>Doel pagina: introductie presentator (ervaring, expertise,</a:t>
            </a:r>
            <a:r>
              <a:rPr lang="nl-NL" i="1" baseline="0" dirty="0"/>
              <a:t> persoonlijke link met het gebied)</a:t>
            </a:r>
            <a:r>
              <a:rPr lang="nl-NL" i="1" dirty="0"/>
              <a:t>, aanleiding en inhoud van de presentatie en mogelijke huishoudelijke mededelingen. Dit in plaats van een inhoudsopgave.</a:t>
            </a:r>
            <a:endParaRPr lang="nl-NL" dirty="0"/>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16</a:t>
            </a:fld>
            <a:endParaRPr lang="nl-NL"/>
          </a:p>
        </p:txBody>
      </p:sp>
    </p:spTree>
    <p:extLst>
      <p:ext uri="{BB962C8B-B14F-4D97-AF65-F5344CB8AC3E}">
        <p14:creationId xmlns:p14="http://schemas.microsoft.com/office/powerpoint/2010/main" val="254303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i="1" dirty="0"/>
              <a:t>Doel pagina: introductie Stad &amp; Co als onafhankelijk procesbegeleider en specialist op het gebied van de PPS (en dus BIZ) door heel het land. 25 jaar ervaring. Etc.</a:t>
            </a:r>
            <a:endParaRPr lang="nl-NL" dirty="0"/>
          </a:p>
          <a:p>
            <a:endParaRPr lang="nl-NL" dirty="0"/>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2</a:t>
            </a:fld>
            <a:endParaRPr lang="nl-NL"/>
          </a:p>
        </p:txBody>
      </p:sp>
    </p:spTree>
    <p:extLst>
      <p:ext uri="{BB962C8B-B14F-4D97-AF65-F5344CB8AC3E}">
        <p14:creationId xmlns:p14="http://schemas.microsoft.com/office/powerpoint/2010/main" val="126117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3</a:t>
            </a:fld>
            <a:endParaRPr lang="nl-NL"/>
          </a:p>
        </p:txBody>
      </p:sp>
    </p:spTree>
    <p:extLst>
      <p:ext uri="{BB962C8B-B14F-4D97-AF65-F5344CB8AC3E}">
        <p14:creationId xmlns:p14="http://schemas.microsoft.com/office/powerpoint/2010/main" val="2662393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Doel pagina:</a:t>
            </a:r>
            <a:r>
              <a:rPr lang="nl-NL" sz="1200" i="1" kern="1200" baseline="0" dirty="0">
                <a:solidFill>
                  <a:schemeClr val="tx1"/>
                </a:solidFill>
                <a:effectLst/>
                <a:latin typeface="+mn-lt"/>
                <a:ea typeface="+mn-ea"/>
                <a:cs typeface="+mn-cs"/>
              </a:rPr>
              <a:t> de quote maakt duidelijk dat je met de BIZ gezamenlijk veel sterker naar buiten kan treden in plaats van alle individuele partijen separaat. De onderwerpen marketing, events en gebiedspromotie zijn daar een goed voorbeeld van. Ondanks de verschillende functies en doelgroepen in een gebied loont samenwerken en samen investeren (synergie budgetten). Zeker als het budget voor 5 jaar vast staat en iedereen (verplicht) meebetaalt. </a:t>
            </a: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4</a:t>
            </a:fld>
            <a:endParaRPr lang="nl-NL"/>
          </a:p>
        </p:txBody>
      </p:sp>
    </p:spTree>
    <p:extLst>
      <p:ext uri="{BB962C8B-B14F-4D97-AF65-F5344CB8AC3E}">
        <p14:creationId xmlns:p14="http://schemas.microsoft.com/office/powerpoint/2010/main" val="118582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Doel pagina:</a:t>
            </a:r>
            <a:r>
              <a:rPr lang="nl-NL" sz="1200" i="1" kern="1200" baseline="0" dirty="0">
                <a:solidFill>
                  <a:schemeClr val="tx1"/>
                </a:solidFill>
                <a:effectLst/>
                <a:latin typeface="+mn-lt"/>
                <a:ea typeface="+mn-ea"/>
                <a:cs typeface="+mn-cs"/>
              </a:rPr>
              <a:t> de quote maakt duidelijk dat je met de BIZ gezamenlijk veel sterker naar buiten kan treden in plaats van alle individuele partijen separaat. De onderwerpen marketing, events en gebiedspromotie zijn daar een goed voorbeeld van. Ondanks de verschillende functies en doelgroepen in een gebied loont samenwerken en samen investeren (synergie budgetten). Zeker als het budget voor 5 jaar vast staat en iedereen (verplicht) meebetaalt. </a:t>
            </a: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5</a:t>
            </a:fld>
            <a:endParaRPr lang="nl-NL"/>
          </a:p>
        </p:txBody>
      </p:sp>
    </p:spTree>
    <p:extLst>
      <p:ext uri="{BB962C8B-B14F-4D97-AF65-F5344CB8AC3E}">
        <p14:creationId xmlns:p14="http://schemas.microsoft.com/office/powerpoint/2010/main" val="157402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6</a:t>
            </a:fld>
            <a:endParaRPr lang="nl-NL"/>
          </a:p>
        </p:txBody>
      </p:sp>
    </p:spTree>
    <p:extLst>
      <p:ext uri="{BB962C8B-B14F-4D97-AF65-F5344CB8AC3E}">
        <p14:creationId xmlns:p14="http://schemas.microsoft.com/office/powerpoint/2010/main" val="258860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Doel pagina:</a:t>
            </a:r>
            <a:r>
              <a:rPr lang="nl-NL" sz="1200" i="1" kern="1200" baseline="0" dirty="0">
                <a:solidFill>
                  <a:schemeClr val="tx1"/>
                </a:solidFill>
                <a:effectLst/>
                <a:latin typeface="+mn-lt"/>
                <a:ea typeface="+mn-ea"/>
                <a:cs typeface="+mn-cs"/>
              </a:rPr>
              <a:t> de quote maakt duidelijk dat je met de BIZ gezamenlijk veel sterker naar buiten kan treden in plaats van alle individuele partijen separaat. De onderwerpen marketing, events en gebiedspromotie zijn daar een goed voorbeeld van. Ondanks de verschillende functies en doelgroepen in een gebied loont samenwerken en samen investeren (synergie budgetten). Zeker als het budget voor 5 jaar vast staat en iedereen (verplicht) meebetaalt. </a:t>
            </a: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7</a:t>
            </a:fld>
            <a:endParaRPr lang="nl-NL"/>
          </a:p>
        </p:txBody>
      </p:sp>
    </p:spTree>
    <p:extLst>
      <p:ext uri="{BB962C8B-B14F-4D97-AF65-F5344CB8AC3E}">
        <p14:creationId xmlns:p14="http://schemas.microsoft.com/office/powerpoint/2010/main" val="125452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Doel pagina:</a:t>
            </a:r>
            <a:r>
              <a:rPr lang="nl-NL" sz="1200" i="1" kern="1200" baseline="0" dirty="0">
                <a:solidFill>
                  <a:schemeClr val="tx1"/>
                </a:solidFill>
                <a:effectLst/>
                <a:latin typeface="+mn-lt"/>
                <a:ea typeface="+mn-ea"/>
                <a:cs typeface="+mn-cs"/>
              </a:rPr>
              <a:t> de quote maakt duidelijk dat je met de BIZ gezamenlijk veel sterker naar buiten kan treden in plaats van alle individuele partijen separaat. De onderwerpen marketing, events en gebiedspromotie zijn daar een goed voorbeeld van. Ondanks de verschillende functies en doelgroepen in een gebied loont samenwerken en samen investeren (synergie budgetten). Zeker als het budget voor 5 jaar vast staat en iedereen (verplicht) meebetaalt. </a:t>
            </a: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8</a:t>
            </a:fld>
            <a:endParaRPr lang="nl-NL"/>
          </a:p>
        </p:txBody>
      </p:sp>
    </p:spTree>
    <p:extLst>
      <p:ext uri="{BB962C8B-B14F-4D97-AF65-F5344CB8AC3E}">
        <p14:creationId xmlns:p14="http://schemas.microsoft.com/office/powerpoint/2010/main" val="390199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Doel pagina:</a:t>
            </a:r>
            <a:r>
              <a:rPr lang="nl-NL" sz="1200" i="1" kern="1200" baseline="0" dirty="0">
                <a:solidFill>
                  <a:schemeClr val="tx1"/>
                </a:solidFill>
                <a:effectLst/>
                <a:latin typeface="+mn-lt"/>
                <a:ea typeface="+mn-ea"/>
                <a:cs typeface="+mn-cs"/>
              </a:rPr>
              <a:t> de quote maakt duidelijk dat je met de BIZ gezamenlijk veel sterker naar buiten kan treden in plaats van alle individuele partijen separaat. De onderwerpen marketing, events en gebiedspromotie zijn daar een goed voorbeeld van. Ondanks de verschillende functies en doelgroepen in een gebied loont samenwerken en samen investeren (synergie budgetten). Zeker als het budget voor 5 jaar vast staat en iedereen (verplicht) meebetaalt. </a:t>
            </a:r>
            <a:endParaRPr lang="nl-NL"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4698D6F-22CA-8446-9DED-DBABD6D0D77F}" type="slidenum">
              <a:rPr lang="nl-NL" smtClean="0"/>
              <a:t>9</a:t>
            </a:fld>
            <a:endParaRPr lang="nl-NL"/>
          </a:p>
        </p:txBody>
      </p:sp>
    </p:spTree>
    <p:extLst>
      <p:ext uri="{BB962C8B-B14F-4D97-AF65-F5344CB8AC3E}">
        <p14:creationId xmlns:p14="http://schemas.microsoft.com/office/powerpoint/2010/main" val="115637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Rechthoek 6"/>
          <p:cNvSpPr/>
          <p:nvPr userDrawn="1"/>
        </p:nvSpPr>
        <p:spPr>
          <a:xfrm>
            <a:off x="0" y="5599928"/>
            <a:ext cx="12192000" cy="1258071"/>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userDrawn="1"/>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userDrawn="1"/>
        </p:nvSpPr>
        <p:spPr>
          <a:xfrm>
            <a:off x="1334112" y="1132177"/>
            <a:ext cx="9523773" cy="646331"/>
          </a:xfrm>
          <a:prstGeom prst="rect">
            <a:avLst/>
          </a:prstGeom>
          <a:noFill/>
        </p:spPr>
        <p:txBody>
          <a:bodyPr wrap="square" rtlCol="0">
            <a:spAutoFit/>
          </a:bodyPr>
          <a:lstStyle/>
          <a:p>
            <a:pPr algn="ctr"/>
            <a:r>
              <a:rPr lang="nl-NL" sz="3600" dirty="0">
                <a:solidFill>
                  <a:schemeClr val="tx1"/>
                </a:solidFill>
              </a:rPr>
              <a:t>BEDRIJVEN</a:t>
            </a:r>
            <a:r>
              <a:rPr lang="nl-NL" sz="3600" baseline="0" dirty="0">
                <a:solidFill>
                  <a:schemeClr val="tx1"/>
                </a:solidFill>
              </a:rPr>
              <a:t> INVESTERINGSZONE</a:t>
            </a:r>
            <a:endParaRPr lang="nl-NL" sz="3600" dirty="0">
              <a:solidFill>
                <a:schemeClr val="tx1"/>
              </a:solidFill>
            </a:endParaRPr>
          </a:p>
        </p:txBody>
      </p:sp>
    </p:spTree>
    <p:extLst>
      <p:ext uri="{BB962C8B-B14F-4D97-AF65-F5344CB8AC3E}">
        <p14:creationId xmlns:p14="http://schemas.microsoft.com/office/powerpoint/2010/main" val="59873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8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510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88805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www.youtube.com/watch?v=9fQiGJk_DI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png"/><Relationship Id="rId7" Type="http://schemas.openxmlformats.org/officeDocument/2006/relationships/hyperlink" Target="https://vimeo.com/1126872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5599928"/>
            <a:ext cx="12192000" cy="1258071"/>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5162091" y="5978149"/>
            <a:ext cx="1867820" cy="523220"/>
          </a:xfrm>
          <a:prstGeom prst="rect">
            <a:avLst/>
          </a:prstGeom>
          <a:noFill/>
        </p:spPr>
        <p:txBody>
          <a:bodyPr wrap="none" rtlCol="0">
            <a:spAutoFit/>
          </a:bodyPr>
          <a:lstStyle/>
          <a:p>
            <a:pPr algn="ctr"/>
            <a:fld id="{BF233BC5-CECD-400D-9640-64176CDFBAAE}" type="datetime1">
              <a:rPr lang="nl-NL" sz="2800">
                <a:solidFill>
                  <a:schemeClr val="bg1"/>
                </a:solidFill>
              </a:rPr>
              <a:pPr algn="ctr"/>
              <a:t>17-11-2016</a:t>
            </a:fld>
            <a:endParaRPr lang="nl-NL" sz="2800" dirty="0">
              <a:solidFill>
                <a:schemeClr val="bg1"/>
              </a:solidFill>
            </a:endParaRPr>
          </a:p>
        </p:txBody>
      </p:sp>
      <p:grpSp>
        <p:nvGrpSpPr>
          <p:cNvPr id="8" name="Groeperen 7"/>
          <p:cNvGrpSpPr/>
          <p:nvPr/>
        </p:nvGrpSpPr>
        <p:grpSpPr>
          <a:xfrm>
            <a:off x="4359184" y="3200315"/>
            <a:ext cx="3473643" cy="1403201"/>
            <a:chOff x="4255870" y="2901205"/>
            <a:chExt cx="3473643" cy="1403201"/>
          </a:xfrm>
        </p:grpSpPr>
        <p:sp>
          <p:nvSpPr>
            <p:cNvPr id="5" name="Tekstvak 4"/>
            <p:cNvSpPr txBox="1"/>
            <p:nvPr/>
          </p:nvSpPr>
          <p:spPr>
            <a:xfrm>
              <a:off x="4785566" y="2901205"/>
              <a:ext cx="2414251" cy="584775"/>
            </a:xfrm>
            <a:prstGeom prst="rect">
              <a:avLst/>
            </a:prstGeom>
            <a:noFill/>
          </p:spPr>
          <p:txBody>
            <a:bodyPr wrap="none" rtlCol="0">
              <a:spAutoFit/>
            </a:bodyPr>
            <a:lstStyle/>
            <a:p>
              <a:pPr algn="ctr"/>
              <a:r>
                <a:rPr lang="nl-NL" sz="3200" dirty="0"/>
                <a:t>Farzad Ghaus</a:t>
              </a:r>
            </a:p>
          </p:txBody>
        </p:sp>
        <p:sp>
          <p:nvSpPr>
            <p:cNvPr id="7" name="Tekstvak 6"/>
            <p:cNvSpPr txBox="1"/>
            <p:nvPr/>
          </p:nvSpPr>
          <p:spPr>
            <a:xfrm>
              <a:off x="4255870" y="3719631"/>
              <a:ext cx="3473643" cy="584775"/>
            </a:xfrm>
            <a:prstGeom prst="rect">
              <a:avLst/>
            </a:prstGeom>
            <a:noFill/>
          </p:spPr>
          <p:txBody>
            <a:bodyPr wrap="none" rtlCol="0">
              <a:spAutoFit/>
            </a:bodyPr>
            <a:lstStyle/>
            <a:p>
              <a:pPr algn="ctr"/>
              <a:r>
                <a:rPr lang="nl-NL" sz="3200" dirty="0"/>
                <a:t>Directeur Stad &amp; Co</a:t>
              </a:r>
            </a:p>
          </p:txBody>
        </p:sp>
      </p:grpSp>
      <p:sp>
        <p:nvSpPr>
          <p:cNvPr id="12" name="Rechthoek 11"/>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1334112" y="1132177"/>
            <a:ext cx="9523773" cy="646331"/>
          </a:xfrm>
          <a:prstGeom prst="rect">
            <a:avLst/>
          </a:prstGeom>
          <a:noFill/>
        </p:spPr>
        <p:txBody>
          <a:bodyPr wrap="square" rtlCol="0">
            <a:spAutoFit/>
          </a:bodyPr>
          <a:lstStyle/>
          <a:p>
            <a:pPr algn="ctr"/>
            <a:r>
              <a:rPr lang="nl-NL" sz="3600" dirty="0">
                <a:solidFill>
                  <a:schemeClr val="tx1"/>
                </a:solidFill>
              </a:rPr>
              <a:t>Innovatief shoppen met de BIZ</a:t>
            </a: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211411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Innovatief shoppen in de Beethovenstraat</a:t>
            </a:r>
          </a:p>
        </p:txBody>
      </p:sp>
      <p:sp>
        <p:nvSpPr>
          <p:cNvPr id="7" name="Tekstvak 6"/>
          <p:cNvSpPr txBox="1"/>
          <p:nvPr/>
        </p:nvSpPr>
        <p:spPr>
          <a:xfrm>
            <a:off x="373566" y="2463266"/>
            <a:ext cx="11444864" cy="2062103"/>
          </a:xfrm>
          <a:prstGeom prst="rect">
            <a:avLst/>
          </a:prstGeom>
          <a:noFill/>
        </p:spPr>
        <p:txBody>
          <a:bodyPr wrap="none" rtlCol="0">
            <a:spAutoFit/>
          </a:bodyPr>
          <a:lstStyle/>
          <a:p>
            <a:endParaRPr lang="nl-NL" sz="3200" dirty="0"/>
          </a:p>
          <a:p>
            <a:r>
              <a:rPr lang="nl-NL" sz="3200" dirty="0"/>
              <a:t>Shopping Street </a:t>
            </a:r>
            <a:r>
              <a:rPr lang="nl-NL" sz="3200" dirty="0" err="1"/>
              <a:t>Innovation</a:t>
            </a:r>
            <a:r>
              <a:rPr lang="nl-NL" sz="3200" dirty="0"/>
              <a:t> Lab:</a:t>
            </a:r>
          </a:p>
          <a:p>
            <a:r>
              <a:rPr lang="nl-NL" sz="3200" dirty="0"/>
              <a:t>Wat moet een winkelstraat doen om in de veranderende economie </a:t>
            </a:r>
          </a:p>
          <a:p>
            <a:r>
              <a:rPr lang="nl-NL" sz="3200" dirty="0"/>
              <a:t>en in de toekomst klanten te trekken?</a:t>
            </a:r>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630" y="0"/>
            <a:ext cx="4870739" cy="6858000"/>
          </a:xfrm>
          <a:prstGeom prst="rect">
            <a:avLst/>
          </a:prstGeom>
        </p:spPr>
      </p:pic>
      <p:pic>
        <p:nvPicPr>
          <p:cNvPr id="14" name="Afbeelding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617" y="67642"/>
            <a:ext cx="10006762" cy="6722715"/>
          </a:xfrm>
          <a:prstGeom prst="rect">
            <a:avLst/>
          </a:prstGeom>
        </p:spPr>
      </p:pic>
    </p:spTree>
    <p:extLst>
      <p:ext uri="{BB962C8B-B14F-4D97-AF65-F5344CB8AC3E}">
        <p14:creationId xmlns:p14="http://schemas.microsoft.com/office/powerpoint/2010/main" val="35493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Innovatief shoppen in de Beethovenstraat</a:t>
            </a:r>
          </a:p>
        </p:txBody>
      </p:sp>
      <p:sp>
        <p:nvSpPr>
          <p:cNvPr id="7" name="Tekstvak 6"/>
          <p:cNvSpPr txBox="1"/>
          <p:nvPr/>
        </p:nvSpPr>
        <p:spPr>
          <a:xfrm>
            <a:off x="2786534" y="2493464"/>
            <a:ext cx="6618928" cy="1077218"/>
          </a:xfrm>
          <a:prstGeom prst="rect">
            <a:avLst/>
          </a:prstGeom>
          <a:noFill/>
        </p:spPr>
        <p:txBody>
          <a:bodyPr wrap="none" rtlCol="0">
            <a:spAutoFit/>
          </a:bodyPr>
          <a:lstStyle/>
          <a:p>
            <a:endParaRPr lang="nl-NL" sz="3200" dirty="0"/>
          </a:p>
          <a:p>
            <a:r>
              <a:rPr lang="nl-NL" sz="3200" dirty="0"/>
              <a:t>Innovatief shoppen levert sterke PR op</a:t>
            </a:r>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pic>
        <p:nvPicPr>
          <p:cNvPr id="9" name="Afbeelding 8"/>
          <p:cNvPicPr>
            <a:picLocks noChangeAspect="1"/>
          </p:cNvPicPr>
          <p:nvPr/>
        </p:nvPicPr>
        <p:blipFill>
          <a:blip r:embed="rId4"/>
          <a:stretch>
            <a:fillRect/>
          </a:stretch>
        </p:blipFill>
        <p:spPr>
          <a:xfrm>
            <a:off x="606484" y="369072"/>
            <a:ext cx="10979028" cy="5799179"/>
          </a:xfrm>
          <a:prstGeom prst="rect">
            <a:avLst/>
          </a:prstGeom>
        </p:spPr>
      </p:pic>
    </p:spTree>
    <p:extLst>
      <p:ext uri="{BB962C8B-B14F-4D97-AF65-F5344CB8AC3E}">
        <p14:creationId xmlns:p14="http://schemas.microsoft.com/office/powerpoint/2010/main" val="44078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Innovatief shoppen in de Beethovenstraat</a:t>
            </a:r>
          </a:p>
        </p:txBody>
      </p:sp>
      <p:sp>
        <p:nvSpPr>
          <p:cNvPr id="7" name="Tekstvak 6"/>
          <p:cNvSpPr txBox="1"/>
          <p:nvPr/>
        </p:nvSpPr>
        <p:spPr>
          <a:xfrm>
            <a:off x="2489754" y="2508177"/>
            <a:ext cx="7212487" cy="1569660"/>
          </a:xfrm>
          <a:prstGeom prst="rect">
            <a:avLst/>
          </a:prstGeom>
          <a:noFill/>
        </p:spPr>
        <p:txBody>
          <a:bodyPr wrap="none" rtlCol="0">
            <a:spAutoFit/>
          </a:bodyPr>
          <a:lstStyle/>
          <a:p>
            <a:endParaRPr lang="nl-NL" sz="3200" dirty="0"/>
          </a:p>
          <a:p>
            <a:r>
              <a:rPr lang="nl-NL" sz="3200" dirty="0"/>
              <a:t>Voorbeeld van ‘User </a:t>
            </a:r>
            <a:r>
              <a:rPr lang="nl-NL" sz="3200" dirty="0" err="1"/>
              <a:t>experience</a:t>
            </a:r>
            <a:r>
              <a:rPr lang="nl-NL" sz="3200" dirty="0"/>
              <a:t>’: </a:t>
            </a:r>
            <a:br>
              <a:rPr lang="nl-NL" sz="3200" dirty="0"/>
            </a:br>
            <a:r>
              <a:rPr lang="nl-NL" sz="3200" dirty="0"/>
              <a:t>Bieden van nieuwe/extra betaalmethoden</a:t>
            </a:r>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14591"/>
            <a:ext cx="8534400" cy="6628818"/>
          </a:xfrm>
          <a:prstGeom prst="rect">
            <a:avLst/>
          </a:prstGeom>
        </p:spPr>
      </p:pic>
    </p:spTree>
    <p:extLst>
      <p:ext uri="{BB962C8B-B14F-4D97-AF65-F5344CB8AC3E}">
        <p14:creationId xmlns:p14="http://schemas.microsoft.com/office/powerpoint/2010/main" val="304109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Innovatief shoppen in de Beethovenstraat</a:t>
            </a:r>
          </a:p>
        </p:txBody>
      </p:sp>
      <p:sp>
        <p:nvSpPr>
          <p:cNvPr id="7" name="Tekstvak 6"/>
          <p:cNvSpPr txBox="1"/>
          <p:nvPr/>
        </p:nvSpPr>
        <p:spPr>
          <a:xfrm>
            <a:off x="2654767" y="2463266"/>
            <a:ext cx="6882462" cy="1569660"/>
          </a:xfrm>
          <a:prstGeom prst="rect">
            <a:avLst/>
          </a:prstGeom>
          <a:noFill/>
        </p:spPr>
        <p:txBody>
          <a:bodyPr wrap="none" rtlCol="0">
            <a:spAutoFit/>
          </a:bodyPr>
          <a:lstStyle/>
          <a:p>
            <a:endParaRPr lang="nl-NL" sz="3200" dirty="0"/>
          </a:p>
          <a:p>
            <a:r>
              <a:rPr lang="nl-NL" sz="3200" dirty="0"/>
              <a:t>Voorbeeld van ‘User </a:t>
            </a:r>
            <a:r>
              <a:rPr lang="nl-NL" sz="3200" dirty="0" err="1"/>
              <a:t>experience</a:t>
            </a:r>
            <a:r>
              <a:rPr lang="nl-NL" sz="3200" dirty="0"/>
              <a:t>’: </a:t>
            </a:r>
            <a:br>
              <a:rPr lang="nl-NL" sz="3200" dirty="0"/>
            </a:br>
            <a:r>
              <a:rPr lang="nl-NL" sz="3200" dirty="0"/>
              <a:t>Digitale </a:t>
            </a:r>
            <a:r>
              <a:rPr lang="nl-NL" sz="3200" dirty="0" err="1"/>
              <a:t>pas-spiegels</a:t>
            </a:r>
            <a:r>
              <a:rPr lang="nl-NL" sz="3200" dirty="0"/>
              <a:t> met speciale opties</a:t>
            </a:r>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pic>
        <p:nvPicPr>
          <p:cNvPr id="9" name="Afbeelding 8" descr="C:\Users\FloorThomasseStad&amp;Co\AppData\Local\Microsoft\Windows\INetCache\Content.Word\Memory Mirro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679" y="0"/>
            <a:ext cx="10704635" cy="6858000"/>
          </a:xfrm>
          <a:prstGeom prst="rect">
            <a:avLst/>
          </a:prstGeom>
          <a:noFill/>
          <a:ln>
            <a:noFill/>
          </a:ln>
        </p:spPr>
      </p:pic>
    </p:spTree>
    <p:extLst>
      <p:ext uri="{BB962C8B-B14F-4D97-AF65-F5344CB8AC3E}">
        <p14:creationId xmlns:p14="http://schemas.microsoft.com/office/powerpoint/2010/main" val="30358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Innovatief shoppen in de Beethovenstraat</a:t>
            </a:r>
          </a:p>
        </p:txBody>
      </p:sp>
      <p:sp>
        <p:nvSpPr>
          <p:cNvPr id="7" name="Tekstvak 6"/>
          <p:cNvSpPr txBox="1"/>
          <p:nvPr/>
        </p:nvSpPr>
        <p:spPr>
          <a:xfrm>
            <a:off x="2368824" y="2446568"/>
            <a:ext cx="7454348" cy="1077218"/>
          </a:xfrm>
          <a:prstGeom prst="rect">
            <a:avLst/>
          </a:prstGeom>
          <a:noFill/>
        </p:spPr>
        <p:txBody>
          <a:bodyPr wrap="none" rtlCol="0">
            <a:spAutoFit/>
          </a:bodyPr>
          <a:lstStyle/>
          <a:p>
            <a:endParaRPr lang="nl-NL" sz="3200" dirty="0"/>
          </a:p>
          <a:p>
            <a:r>
              <a:rPr lang="nl-NL" sz="3200" dirty="0"/>
              <a:t>Beethovenstraat als testlocatie voor de </a:t>
            </a:r>
            <a:r>
              <a:rPr lang="nl-NL" sz="3200" dirty="0" err="1"/>
              <a:t>HvA</a:t>
            </a:r>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850" y="-857"/>
            <a:ext cx="4552950" cy="6831132"/>
          </a:xfrm>
          <a:prstGeom prst="rect">
            <a:avLst/>
          </a:prstGeom>
        </p:spPr>
      </p:pic>
    </p:spTree>
    <p:extLst>
      <p:ext uri="{BB962C8B-B14F-4D97-AF65-F5344CB8AC3E}">
        <p14:creationId xmlns:p14="http://schemas.microsoft.com/office/powerpoint/2010/main" val="142020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5599928"/>
            <a:ext cx="12192000" cy="1258071"/>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5162091" y="5985371"/>
            <a:ext cx="1867820" cy="523220"/>
          </a:xfrm>
          <a:prstGeom prst="rect">
            <a:avLst/>
          </a:prstGeom>
          <a:noFill/>
        </p:spPr>
        <p:txBody>
          <a:bodyPr wrap="none" rtlCol="0">
            <a:spAutoFit/>
          </a:bodyPr>
          <a:lstStyle/>
          <a:p>
            <a:pPr algn="ctr"/>
            <a:fld id="{BF233BC5-CECD-400D-9640-64176CDFBAAE}" type="datetime1">
              <a:rPr lang="nl-NL" sz="2800" smtClean="0">
                <a:solidFill>
                  <a:schemeClr val="bg1"/>
                </a:solidFill>
              </a:rPr>
              <a:t>17-11-2016</a:t>
            </a:fld>
            <a:endParaRPr lang="nl-NL" sz="2800" dirty="0">
              <a:solidFill>
                <a:schemeClr val="bg1"/>
              </a:solidFill>
            </a:endParaRPr>
          </a:p>
        </p:txBody>
      </p:sp>
      <p:sp>
        <p:nvSpPr>
          <p:cNvPr id="12" name="Rechthoek 11"/>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
        <p:nvSpPr>
          <p:cNvPr id="13" name="Tekstvak 12"/>
          <p:cNvSpPr txBox="1"/>
          <p:nvPr/>
        </p:nvSpPr>
        <p:spPr>
          <a:xfrm>
            <a:off x="1334112" y="1132177"/>
            <a:ext cx="9523773" cy="646331"/>
          </a:xfrm>
          <a:prstGeom prst="rect">
            <a:avLst/>
          </a:prstGeom>
          <a:noFill/>
        </p:spPr>
        <p:txBody>
          <a:bodyPr wrap="square" rtlCol="0">
            <a:spAutoFit/>
          </a:bodyPr>
          <a:lstStyle/>
          <a:p>
            <a:pPr algn="ctr"/>
            <a:r>
              <a:rPr lang="nl-NL" sz="3600" dirty="0">
                <a:solidFill>
                  <a:schemeClr val="tx1"/>
                </a:solidFill>
              </a:rPr>
              <a:t>Conclusie?</a:t>
            </a:r>
          </a:p>
        </p:txBody>
      </p:sp>
      <p:sp>
        <p:nvSpPr>
          <p:cNvPr id="16" name="Tekstvak 15"/>
          <p:cNvSpPr txBox="1"/>
          <p:nvPr/>
        </p:nvSpPr>
        <p:spPr>
          <a:xfrm>
            <a:off x="514591" y="2751419"/>
            <a:ext cx="11162864" cy="1569660"/>
          </a:xfrm>
          <a:prstGeom prst="rect">
            <a:avLst/>
          </a:prstGeom>
          <a:noFill/>
        </p:spPr>
        <p:txBody>
          <a:bodyPr wrap="none" rtlCol="0">
            <a:spAutoFit/>
          </a:bodyPr>
          <a:lstStyle/>
          <a:p>
            <a:pPr algn="ctr"/>
            <a:r>
              <a:rPr lang="nl-NL" sz="3200" dirty="0"/>
              <a:t>De BIZ maakt het mede mogelijk voor de Beethovenstraat om </a:t>
            </a:r>
            <a:br>
              <a:rPr lang="nl-NL" sz="3200" dirty="0"/>
            </a:br>
            <a:r>
              <a:rPr lang="nl-NL" sz="3200" dirty="0"/>
              <a:t>zich te gaan profileren als meest innovatieve straat van Nederland </a:t>
            </a:r>
            <a:br>
              <a:rPr lang="nl-NL" sz="3200" dirty="0"/>
            </a:br>
            <a:r>
              <a:rPr lang="nl-NL" sz="3200" dirty="0"/>
              <a:t>en plukt daar nu de vruchten van!</a:t>
            </a:r>
          </a:p>
        </p:txBody>
      </p:sp>
    </p:spTree>
    <p:extLst>
      <p:ext uri="{BB962C8B-B14F-4D97-AF65-F5344CB8AC3E}">
        <p14:creationId xmlns:p14="http://schemas.microsoft.com/office/powerpoint/2010/main" val="25904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5599928"/>
            <a:ext cx="12192000" cy="1258071"/>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5162091" y="5985371"/>
            <a:ext cx="1867820" cy="523220"/>
          </a:xfrm>
          <a:prstGeom prst="rect">
            <a:avLst/>
          </a:prstGeom>
          <a:noFill/>
        </p:spPr>
        <p:txBody>
          <a:bodyPr wrap="none" rtlCol="0">
            <a:spAutoFit/>
          </a:bodyPr>
          <a:lstStyle/>
          <a:p>
            <a:pPr algn="ctr"/>
            <a:fld id="{BF233BC5-CECD-400D-9640-64176CDFBAAE}" type="datetime1">
              <a:rPr lang="nl-NL" sz="2800" smtClean="0">
                <a:solidFill>
                  <a:schemeClr val="bg1"/>
                </a:solidFill>
              </a:rPr>
              <a:t>17-11-2016</a:t>
            </a:fld>
            <a:endParaRPr lang="nl-NL" sz="2800" dirty="0">
              <a:solidFill>
                <a:schemeClr val="bg1"/>
              </a:solidFill>
            </a:endParaRPr>
          </a:p>
        </p:txBody>
      </p:sp>
      <p:sp>
        <p:nvSpPr>
          <p:cNvPr id="7" name="Tekstvak 6"/>
          <p:cNvSpPr txBox="1"/>
          <p:nvPr/>
        </p:nvSpPr>
        <p:spPr>
          <a:xfrm>
            <a:off x="4315111" y="4187878"/>
            <a:ext cx="3561809" cy="584775"/>
          </a:xfrm>
          <a:prstGeom prst="rect">
            <a:avLst/>
          </a:prstGeom>
          <a:noFill/>
        </p:spPr>
        <p:txBody>
          <a:bodyPr wrap="none" rtlCol="0">
            <a:spAutoFit/>
          </a:bodyPr>
          <a:lstStyle/>
          <a:p>
            <a:pPr algn="ctr"/>
            <a:r>
              <a:rPr lang="nl-NL" sz="3200" dirty="0"/>
              <a:t>Farzad@stadenco.nl</a:t>
            </a: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463" y="4416435"/>
            <a:ext cx="2099456" cy="1893977"/>
          </a:xfrm>
          <a:prstGeom prst="rect">
            <a:avLst/>
          </a:prstGeom>
        </p:spPr>
      </p:pic>
      <p:sp>
        <p:nvSpPr>
          <p:cNvPr id="15" name="Tekstvak 14"/>
          <p:cNvSpPr txBox="1"/>
          <p:nvPr/>
        </p:nvSpPr>
        <p:spPr>
          <a:xfrm>
            <a:off x="4888875" y="3460979"/>
            <a:ext cx="2414251" cy="584775"/>
          </a:xfrm>
          <a:prstGeom prst="rect">
            <a:avLst/>
          </a:prstGeom>
          <a:noFill/>
        </p:spPr>
        <p:txBody>
          <a:bodyPr wrap="none" rtlCol="0">
            <a:spAutoFit/>
          </a:bodyPr>
          <a:lstStyle/>
          <a:p>
            <a:pPr algn="ctr"/>
            <a:r>
              <a:rPr lang="nl-NL" sz="3200" dirty="0"/>
              <a:t>Farzad Ghaus</a:t>
            </a:r>
          </a:p>
        </p:txBody>
      </p:sp>
      <p:sp>
        <p:nvSpPr>
          <p:cNvPr id="16" name="Tekstvak 15"/>
          <p:cNvSpPr txBox="1"/>
          <p:nvPr/>
        </p:nvSpPr>
        <p:spPr>
          <a:xfrm>
            <a:off x="4561357" y="2751419"/>
            <a:ext cx="3069303" cy="584775"/>
          </a:xfrm>
          <a:prstGeom prst="rect">
            <a:avLst/>
          </a:prstGeom>
          <a:noFill/>
        </p:spPr>
        <p:txBody>
          <a:bodyPr wrap="none" rtlCol="0">
            <a:spAutoFit/>
          </a:bodyPr>
          <a:lstStyle/>
          <a:p>
            <a:pPr algn="ctr"/>
            <a:r>
              <a:rPr lang="nl-NL" sz="3200" dirty="0"/>
              <a:t>www.stadenco.nl</a:t>
            </a:r>
          </a:p>
        </p:txBody>
      </p:sp>
      <p:pic>
        <p:nvPicPr>
          <p:cNvPr id="10" name="Afbeelding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643" y="400261"/>
            <a:ext cx="4596714" cy="2209034"/>
          </a:xfrm>
          <a:prstGeom prst="rect">
            <a:avLst/>
          </a:prstGeom>
        </p:spPr>
      </p:pic>
    </p:spTree>
    <p:extLst>
      <p:ext uri="{BB962C8B-B14F-4D97-AF65-F5344CB8AC3E}">
        <p14:creationId xmlns:p14="http://schemas.microsoft.com/office/powerpoint/2010/main" val="3553532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3830128"/>
            <a:ext cx="12192000" cy="3027872"/>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Winkelstraat- en Centrummanagement</a:t>
            </a:r>
          </a:p>
          <a:p>
            <a:r>
              <a:rPr lang="nl-NL" dirty="0"/>
              <a:t>BIZ</a:t>
            </a:r>
          </a:p>
          <a:p>
            <a:r>
              <a:rPr lang="nl-NL" dirty="0"/>
              <a:t>Compaan</a:t>
            </a:r>
          </a:p>
          <a:p>
            <a:r>
              <a:rPr lang="nl-NL" dirty="0"/>
              <a:t>Branding winkelgebieden</a:t>
            </a:r>
          </a:p>
          <a:p>
            <a:r>
              <a:rPr lang="nl-NL" dirty="0"/>
              <a:t>Onderzoek en beleid</a:t>
            </a:r>
          </a:p>
          <a:p>
            <a:r>
              <a:rPr lang="nl-NL" dirty="0"/>
              <a:t>Stagestraat</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349" y="1766314"/>
            <a:ext cx="4253302" cy="3837021"/>
          </a:xfrm>
          <a:prstGeom prst="rect">
            <a:avLst/>
          </a:prstGeom>
        </p:spPr>
      </p:pic>
    </p:spTree>
    <p:extLst>
      <p:ext uri="{BB962C8B-B14F-4D97-AF65-F5344CB8AC3E}">
        <p14:creationId xmlns:p14="http://schemas.microsoft.com/office/powerpoint/2010/main" val="126498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Innovatief shoppen met de BIZ</a:t>
            </a:r>
          </a:p>
        </p:txBody>
      </p:sp>
      <p:sp>
        <p:nvSpPr>
          <p:cNvPr id="7" name="Tekstvak 6"/>
          <p:cNvSpPr txBox="1"/>
          <p:nvPr/>
        </p:nvSpPr>
        <p:spPr>
          <a:xfrm>
            <a:off x="1962654" y="2463266"/>
            <a:ext cx="8266687" cy="2677656"/>
          </a:xfrm>
          <a:prstGeom prst="rect">
            <a:avLst/>
          </a:prstGeom>
          <a:noFill/>
        </p:spPr>
        <p:txBody>
          <a:bodyPr wrap="none" rtlCol="0">
            <a:spAutoFit/>
          </a:bodyPr>
          <a:lstStyle/>
          <a:p>
            <a:pPr algn="ctr"/>
            <a:endParaRPr lang="nl-NL" sz="3200" dirty="0"/>
          </a:p>
          <a:p>
            <a:pPr algn="ctr"/>
            <a:r>
              <a:rPr lang="nl-NL" sz="3200" dirty="0"/>
              <a:t>Meest innovatieve winkelstraat van Nederland? </a:t>
            </a:r>
          </a:p>
          <a:p>
            <a:pPr algn="ctr"/>
            <a:r>
              <a:rPr lang="nl-NL" sz="4000" dirty="0"/>
              <a:t>Beethovenstraat Amsterdam</a:t>
            </a:r>
            <a:endParaRPr lang="nl-NL" sz="4000" dirty="0">
              <a:sym typeface="Wingdings" panose="05000000000000000000" pitchFamily="2" charset="2"/>
            </a:endParaRPr>
          </a:p>
          <a:p>
            <a:endParaRPr lang="nl-NL" sz="3200" dirty="0"/>
          </a:p>
          <a:p>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7374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BIZ BEETHOVENSTRAAT- introductie</a:t>
            </a:r>
            <a:endParaRPr lang="nl-NL" sz="3600" dirty="0">
              <a:solidFill>
                <a:schemeClr val="tx1"/>
              </a:solidFill>
            </a:endParaRPr>
          </a:p>
        </p:txBody>
      </p:sp>
      <p:sp>
        <p:nvSpPr>
          <p:cNvPr id="7" name="Tekstvak 6"/>
          <p:cNvSpPr txBox="1"/>
          <p:nvPr/>
        </p:nvSpPr>
        <p:spPr>
          <a:xfrm>
            <a:off x="366512" y="2463266"/>
            <a:ext cx="11433386" cy="2554545"/>
          </a:xfrm>
          <a:prstGeom prst="rect">
            <a:avLst/>
          </a:prstGeom>
          <a:noFill/>
        </p:spPr>
        <p:txBody>
          <a:bodyPr wrap="none" rtlCol="0">
            <a:spAutoFit/>
          </a:bodyPr>
          <a:lstStyle/>
          <a:p>
            <a:r>
              <a:rPr lang="nl-NL" sz="3200" dirty="0"/>
              <a:t>Waar </a:t>
            </a:r>
            <a:r>
              <a:rPr lang="nl-NL" sz="3200" dirty="0">
                <a:sym typeface="Wingdings" panose="05000000000000000000" pitchFamily="2" charset="2"/>
              </a:rPr>
              <a:t> 		Beethovenstraat, Amsterdam Zuid</a:t>
            </a:r>
          </a:p>
          <a:p>
            <a:r>
              <a:rPr lang="nl-NL" sz="3200" dirty="0">
                <a:sym typeface="Wingdings" panose="05000000000000000000" pitchFamily="2" charset="2"/>
              </a:rPr>
              <a:t>Wie  		82 ondernemers in BIZ-vereniging Beethovenstraat</a:t>
            </a:r>
          </a:p>
          <a:p>
            <a:r>
              <a:rPr lang="nl-NL" sz="3200" dirty="0">
                <a:sym typeface="Wingdings" panose="05000000000000000000" pitchFamily="2" charset="2"/>
              </a:rPr>
              <a:t>Probleem 	Leegstand, geen duidelijk profiel, weinig klanten</a:t>
            </a:r>
            <a:br>
              <a:rPr lang="nl-NL" sz="3200" dirty="0">
                <a:sym typeface="Wingdings" panose="05000000000000000000" pitchFamily="2" charset="2"/>
              </a:rPr>
            </a:br>
            <a:r>
              <a:rPr lang="nl-NL" sz="3200" dirty="0">
                <a:sym typeface="Wingdings" panose="05000000000000000000" pitchFamily="2" charset="2"/>
              </a:rPr>
              <a:t>			</a:t>
            </a:r>
            <a:endParaRPr lang="nl-NL" sz="3200" dirty="0"/>
          </a:p>
          <a:p>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12907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BIZ BEETHOVENSTRAAT- introductie</a:t>
            </a:r>
            <a:endParaRPr lang="nl-NL" sz="3600" dirty="0">
              <a:solidFill>
                <a:schemeClr val="tx1"/>
              </a:solidFill>
            </a:endParaRPr>
          </a:p>
        </p:txBody>
      </p:sp>
      <p:sp>
        <p:nvSpPr>
          <p:cNvPr id="7" name="Tekstvak 6"/>
          <p:cNvSpPr txBox="1"/>
          <p:nvPr/>
        </p:nvSpPr>
        <p:spPr>
          <a:xfrm>
            <a:off x="366512" y="2463266"/>
            <a:ext cx="10452157" cy="1569660"/>
          </a:xfrm>
          <a:prstGeom prst="rect">
            <a:avLst/>
          </a:prstGeom>
          <a:noFill/>
        </p:spPr>
        <p:txBody>
          <a:bodyPr wrap="none" rtlCol="0">
            <a:spAutoFit/>
          </a:bodyPr>
          <a:lstStyle/>
          <a:p>
            <a:r>
              <a:rPr lang="nl-NL" sz="3200" dirty="0"/>
              <a:t>Oplossing </a:t>
            </a:r>
            <a:r>
              <a:rPr lang="nl-NL" sz="3200" dirty="0">
                <a:sym typeface="Wingdings" panose="05000000000000000000" pitchFamily="2" charset="2"/>
              </a:rPr>
              <a:t> 	branding traject, BIZ (samenwerking)</a:t>
            </a:r>
          </a:p>
          <a:p>
            <a:endParaRPr lang="nl-NL" sz="3200" dirty="0">
              <a:sym typeface="Wingdings" panose="05000000000000000000" pitchFamily="2" charset="2"/>
            </a:endParaRPr>
          </a:p>
          <a:p>
            <a:r>
              <a:rPr lang="nl-NL" sz="3200" dirty="0">
                <a:sym typeface="Wingdings" panose="05000000000000000000" pitchFamily="2" charset="2"/>
              </a:rPr>
              <a:t>Resultaat  	marketingcampagne, innovatie als speerpunt </a:t>
            </a:r>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72" y="4179427"/>
            <a:ext cx="8489719" cy="926317"/>
          </a:xfrm>
          <a:prstGeom prst="rect">
            <a:avLst/>
          </a:prstGeom>
        </p:spPr>
      </p:pic>
    </p:spTree>
    <p:extLst>
      <p:ext uri="{BB962C8B-B14F-4D97-AF65-F5344CB8AC3E}">
        <p14:creationId xmlns:p14="http://schemas.microsoft.com/office/powerpoint/2010/main" val="35527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036618" y="457200"/>
            <a:ext cx="298480" cy="707886"/>
          </a:xfrm>
          <a:prstGeom prst="rect">
            <a:avLst/>
          </a:prstGeom>
          <a:noFill/>
        </p:spPr>
        <p:txBody>
          <a:bodyPr wrap="none" rtlCol="0">
            <a:spAutoFit/>
          </a:bodyPr>
          <a:lstStyle/>
          <a:p>
            <a:r>
              <a:rPr lang="nl-NL" sz="4000" dirty="0">
                <a:solidFill>
                  <a:srgbClr val="154950"/>
                </a:solidFill>
                <a:latin typeface="Corbeau Pro Lt"/>
                <a:ea typeface="+mj-ea"/>
                <a:cs typeface="Lucida Sans Unicode" panose="020B0602030504020204" pitchFamily="34" charset="0"/>
              </a:rPr>
              <a:t> </a:t>
            </a: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542" y="2546755"/>
            <a:ext cx="4234458" cy="4311245"/>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671" y="2549642"/>
            <a:ext cx="4308358" cy="4308358"/>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43993"/>
            <a:ext cx="4152010" cy="3114007"/>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7287"/>
            <a:ext cx="7390384" cy="3164008"/>
          </a:xfrm>
          <a:prstGeom prst="rect">
            <a:avLst/>
          </a:prstGeom>
        </p:spPr>
      </p:pic>
      <p:pic>
        <p:nvPicPr>
          <p:cNvPr id="4" name="Afbeelding 3">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0304" y="943210"/>
            <a:ext cx="4975718" cy="542903"/>
          </a:xfrm>
          <a:prstGeom prst="rect">
            <a:avLst/>
          </a:prstGeom>
        </p:spPr>
      </p:pic>
      <p:sp>
        <p:nvSpPr>
          <p:cNvPr id="8" name="Rechthoek 7"/>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334112" y="1132177"/>
            <a:ext cx="9523773" cy="646331"/>
          </a:xfrm>
          <a:prstGeom prst="rect">
            <a:avLst/>
          </a:prstGeom>
          <a:noFill/>
        </p:spPr>
        <p:txBody>
          <a:bodyPr wrap="square" rtlCol="0">
            <a:spAutoFit/>
          </a:bodyPr>
          <a:lstStyle/>
          <a:p>
            <a:pPr algn="ctr"/>
            <a:r>
              <a:rPr lang="nl-NL" sz="3600" dirty="0"/>
              <a:t>BIZ BEETHOVENSTRAAT- introductie</a:t>
            </a:r>
            <a:endParaRPr lang="nl-NL" sz="3600" dirty="0">
              <a:solidFill>
                <a:schemeClr val="tx1"/>
              </a:solidFill>
            </a:endParaRPr>
          </a:p>
        </p:txBody>
      </p:sp>
      <p:pic>
        <p:nvPicPr>
          <p:cNvPr id="11" name="Afbeelding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5277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BIZ BEETHOVENSTRAAT- introductie</a:t>
            </a:r>
            <a:endParaRPr lang="nl-NL" sz="3600" dirty="0">
              <a:solidFill>
                <a:schemeClr val="tx1"/>
              </a:solidFill>
            </a:endParaRPr>
          </a:p>
        </p:txBody>
      </p:sp>
      <p:sp>
        <p:nvSpPr>
          <p:cNvPr id="7" name="Tekstvak 6"/>
          <p:cNvSpPr txBox="1"/>
          <p:nvPr/>
        </p:nvSpPr>
        <p:spPr>
          <a:xfrm>
            <a:off x="366512" y="2463266"/>
            <a:ext cx="11060079" cy="3539430"/>
          </a:xfrm>
          <a:prstGeom prst="rect">
            <a:avLst/>
          </a:prstGeom>
          <a:noFill/>
        </p:spPr>
        <p:txBody>
          <a:bodyPr wrap="none" rtlCol="0">
            <a:spAutoFit/>
          </a:bodyPr>
          <a:lstStyle/>
          <a:p>
            <a:r>
              <a:rPr lang="nl-NL" sz="3200" dirty="0"/>
              <a:t>Richting </a:t>
            </a:r>
            <a:r>
              <a:rPr lang="nl-NL" sz="3200" dirty="0">
                <a:sym typeface="Wingdings" panose="05000000000000000000" pitchFamily="2" charset="2"/>
              </a:rPr>
              <a:t> 	Focus volledig op innovatie en </a:t>
            </a:r>
            <a:r>
              <a:rPr lang="nl-NL" sz="3200" dirty="0" err="1">
                <a:sym typeface="Wingdings" panose="05000000000000000000" pitchFamily="2" charset="2"/>
              </a:rPr>
              <a:t>hospitality</a:t>
            </a:r>
            <a:r>
              <a:rPr lang="nl-NL" sz="3200" dirty="0">
                <a:sym typeface="Wingdings" panose="05000000000000000000" pitchFamily="2" charset="2"/>
              </a:rPr>
              <a:t>, </a:t>
            </a:r>
            <a:br>
              <a:rPr lang="nl-NL" sz="3200" dirty="0">
                <a:sym typeface="Wingdings" panose="05000000000000000000" pitchFamily="2" charset="2"/>
              </a:rPr>
            </a:br>
            <a:r>
              <a:rPr lang="nl-NL" sz="3200" dirty="0">
                <a:sym typeface="Wingdings" panose="05000000000000000000" pitchFamily="2" charset="2"/>
              </a:rPr>
              <a:t>			waarbij de innovaties in het teken moeten staan </a:t>
            </a:r>
            <a:br>
              <a:rPr lang="nl-NL" sz="3200" dirty="0">
                <a:sym typeface="Wingdings" panose="05000000000000000000" pitchFamily="2" charset="2"/>
              </a:rPr>
            </a:br>
            <a:r>
              <a:rPr lang="nl-NL" sz="3200" dirty="0">
                <a:sym typeface="Wingdings" panose="05000000000000000000" pitchFamily="2" charset="2"/>
              </a:rPr>
              <a:t>			van service en klantbeleving. </a:t>
            </a:r>
          </a:p>
          <a:p>
            <a:endParaRPr lang="nl-NL" sz="3200" dirty="0">
              <a:sym typeface="Wingdings" panose="05000000000000000000" pitchFamily="2" charset="2"/>
            </a:endParaRPr>
          </a:p>
          <a:p>
            <a:r>
              <a:rPr lang="nl-NL" sz="3200" dirty="0">
                <a:sym typeface="Wingdings" panose="05000000000000000000" pitchFamily="2" charset="2"/>
              </a:rPr>
              <a:t>Online versterkt offline en andersom; geen vervanging!</a:t>
            </a:r>
          </a:p>
          <a:p>
            <a:endParaRPr lang="nl-NL" sz="3200" dirty="0"/>
          </a:p>
          <a:p>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177461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BIZ BEETHOVENSTRAAT- introductie</a:t>
            </a:r>
            <a:endParaRPr lang="nl-NL" sz="3600" dirty="0">
              <a:solidFill>
                <a:schemeClr val="tx1"/>
              </a:solidFill>
            </a:endParaRPr>
          </a:p>
        </p:txBody>
      </p:sp>
      <p:sp>
        <p:nvSpPr>
          <p:cNvPr id="7" name="Tekstvak 6"/>
          <p:cNvSpPr txBox="1"/>
          <p:nvPr/>
        </p:nvSpPr>
        <p:spPr>
          <a:xfrm>
            <a:off x="366512" y="2463266"/>
            <a:ext cx="11036226" cy="2554545"/>
          </a:xfrm>
          <a:prstGeom prst="rect">
            <a:avLst/>
          </a:prstGeom>
          <a:noFill/>
        </p:spPr>
        <p:txBody>
          <a:bodyPr wrap="none" rtlCol="0">
            <a:spAutoFit/>
          </a:bodyPr>
          <a:lstStyle/>
          <a:p>
            <a:r>
              <a:rPr lang="nl-NL" sz="3200" dirty="0"/>
              <a:t>Resultaat van ‘kiezen’?</a:t>
            </a:r>
          </a:p>
          <a:p>
            <a:pPr marL="457200" indent="-457200">
              <a:buFont typeface="Arial" panose="020B0604020202020204" pitchFamily="34" charset="0"/>
              <a:buChar char="•"/>
            </a:pPr>
            <a:r>
              <a:rPr lang="nl-NL" sz="3200" dirty="0">
                <a:sym typeface="Wingdings" panose="05000000000000000000" pitchFamily="2" charset="2"/>
              </a:rPr>
              <a:t>Aandacht in nationale en internationale pers</a:t>
            </a:r>
          </a:p>
          <a:p>
            <a:pPr marL="457200" indent="-457200">
              <a:buFont typeface="Arial" panose="020B0604020202020204" pitchFamily="34" charset="0"/>
              <a:buChar char="•"/>
            </a:pPr>
            <a:r>
              <a:rPr lang="nl-NL" sz="3200" dirty="0">
                <a:sym typeface="Wingdings" panose="05000000000000000000" pitchFamily="2" charset="2"/>
              </a:rPr>
              <a:t>Aandacht vanuit bedrijfsleven als testlocatie nieuwe producten</a:t>
            </a:r>
          </a:p>
          <a:p>
            <a:pPr marL="457200" indent="-457200">
              <a:buFont typeface="Arial" panose="020B0604020202020204" pitchFamily="34" charset="0"/>
              <a:buChar char="•"/>
            </a:pPr>
            <a:r>
              <a:rPr lang="nl-NL" sz="3200" dirty="0">
                <a:sym typeface="Wingdings" panose="05000000000000000000" pitchFamily="2" charset="2"/>
              </a:rPr>
              <a:t>Aandacht vanuit </a:t>
            </a:r>
            <a:r>
              <a:rPr lang="nl-NL" sz="3200" dirty="0" err="1">
                <a:sym typeface="Wingdings" panose="05000000000000000000" pitchFamily="2" charset="2"/>
              </a:rPr>
              <a:t>HvA</a:t>
            </a:r>
            <a:r>
              <a:rPr lang="nl-NL" sz="3200" dirty="0">
                <a:sym typeface="Wingdings" panose="05000000000000000000" pitchFamily="2" charset="2"/>
              </a:rPr>
              <a:t> als ideale </a:t>
            </a:r>
            <a:r>
              <a:rPr lang="nl-NL" sz="3200" dirty="0" err="1">
                <a:sym typeface="Wingdings" panose="05000000000000000000" pitchFamily="2" charset="2"/>
              </a:rPr>
              <a:t>onderzoekslocatie</a:t>
            </a:r>
            <a:endParaRPr lang="nl-NL" sz="3200" dirty="0">
              <a:sym typeface="Wingdings" panose="05000000000000000000" pitchFamily="2" charset="2"/>
            </a:endParaRPr>
          </a:p>
          <a:p>
            <a:r>
              <a:rPr lang="nl-NL" sz="3200" dirty="0">
                <a:sym typeface="Wingdings" panose="05000000000000000000" pitchFamily="2" charset="2"/>
              </a:rPr>
              <a:t>En: Meer aandacht  Meer bezoekers  Meer omzet!</a:t>
            </a:r>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229720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907893" y="789799"/>
            <a:ext cx="8376213" cy="1331089"/>
          </a:xfrm>
          <a:prstGeom prst="rect">
            <a:avLst/>
          </a:prstGeom>
          <a:solidFill>
            <a:schemeClr val="bg1"/>
          </a:solidFill>
          <a:ln w="47625">
            <a:solidFill>
              <a:srgbClr val="D00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334112" y="1132177"/>
            <a:ext cx="9523773" cy="646331"/>
          </a:xfrm>
          <a:prstGeom prst="rect">
            <a:avLst/>
          </a:prstGeom>
          <a:noFill/>
        </p:spPr>
        <p:txBody>
          <a:bodyPr wrap="square" rtlCol="0">
            <a:spAutoFit/>
          </a:bodyPr>
          <a:lstStyle/>
          <a:p>
            <a:pPr algn="ctr"/>
            <a:r>
              <a:rPr lang="nl-NL" sz="3600" dirty="0"/>
              <a:t>BIZ BEETHOVENSTRAAT</a:t>
            </a:r>
            <a:endParaRPr lang="nl-NL" sz="3600" dirty="0">
              <a:solidFill>
                <a:schemeClr val="tx1"/>
              </a:solidFill>
            </a:endParaRPr>
          </a:p>
        </p:txBody>
      </p:sp>
      <p:sp>
        <p:nvSpPr>
          <p:cNvPr id="7" name="Tekstvak 6"/>
          <p:cNvSpPr txBox="1"/>
          <p:nvPr/>
        </p:nvSpPr>
        <p:spPr>
          <a:xfrm>
            <a:off x="366512" y="2281409"/>
            <a:ext cx="10129761" cy="4031873"/>
          </a:xfrm>
          <a:prstGeom prst="rect">
            <a:avLst/>
          </a:prstGeom>
          <a:noFill/>
        </p:spPr>
        <p:txBody>
          <a:bodyPr wrap="none" rtlCol="0">
            <a:spAutoFit/>
          </a:bodyPr>
          <a:lstStyle/>
          <a:p>
            <a:r>
              <a:rPr lang="nl-NL" sz="3200" dirty="0">
                <a:sym typeface="Wingdings" panose="05000000000000000000" pitchFamily="2" charset="2"/>
              </a:rPr>
              <a:t>Rol van de BIZ in dit proces:</a:t>
            </a:r>
          </a:p>
          <a:p>
            <a:pPr marL="457200" indent="-457200">
              <a:buFont typeface="Arial" panose="020B0604020202020204" pitchFamily="34" charset="0"/>
              <a:buChar char="•"/>
            </a:pPr>
            <a:r>
              <a:rPr lang="nl-NL" sz="3200" dirty="0"/>
              <a:t>BIZ is het middel voor de oplossing, niet de oplossing zelf</a:t>
            </a:r>
          </a:p>
          <a:p>
            <a:pPr marL="457200" indent="-457200">
              <a:buFont typeface="Arial" panose="020B0604020202020204" pitchFamily="34" charset="0"/>
              <a:buChar char="•"/>
            </a:pPr>
            <a:r>
              <a:rPr lang="nl-NL" sz="3200" dirty="0"/>
              <a:t>BIZ vereniging is sterke partner, want handelt als één</a:t>
            </a:r>
          </a:p>
          <a:p>
            <a:pPr marL="457200" indent="-457200">
              <a:buFont typeface="Arial" panose="020B0604020202020204" pitchFamily="34" charset="0"/>
              <a:buChar char="•"/>
            </a:pPr>
            <a:r>
              <a:rPr lang="nl-NL" sz="3200" dirty="0"/>
              <a:t>BIZ vereniging is professioneel en efficiënt</a:t>
            </a:r>
          </a:p>
          <a:p>
            <a:pPr marL="457200" indent="-457200">
              <a:buFont typeface="Arial" panose="020B0604020202020204" pitchFamily="34" charset="0"/>
              <a:buChar char="•"/>
            </a:pPr>
            <a:r>
              <a:rPr lang="nl-NL" sz="3200" dirty="0"/>
              <a:t>BIZ zorgt voor saamhorigheid bij ondernemers</a:t>
            </a:r>
          </a:p>
          <a:p>
            <a:pPr marL="457200" indent="-457200">
              <a:buFont typeface="Arial" panose="020B0604020202020204" pitchFamily="34" charset="0"/>
              <a:buChar char="•"/>
            </a:pPr>
            <a:r>
              <a:rPr lang="nl-NL" sz="3200" dirty="0"/>
              <a:t>Eigen financiering is basis voor cofinanciering</a:t>
            </a:r>
          </a:p>
          <a:p>
            <a:pPr marL="457200" indent="-457200">
              <a:buFont typeface="Arial" panose="020B0604020202020204" pitchFamily="34" charset="0"/>
              <a:buChar char="•"/>
            </a:pPr>
            <a:endParaRPr lang="nl-NL" sz="3200" dirty="0"/>
          </a:p>
          <a:p>
            <a:pPr marL="457200" indent="-457200">
              <a:buFont typeface="Arial" panose="020B0604020202020204" pitchFamily="34" charset="0"/>
              <a:buChar char="•"/>
            </a:pPr>
            <a:endParaRPr lang="nl-NL" sz="3200" dirty="0"/>
          </a:p>
        </p:txBody>
      </p:sp>
      <p:sp>
        <p:nvSpPr>
          <p:cNvPr id="10" name="Rechthoek 9"/>
          <p:cNvSpPr/>
          <p:nvPr/>
        </p:nvSpPr>
        <p:spPr>
          <a:xfrm>
            <a:off x="0" y="5363424"/>
            <a:ext cx="12191999" cy="1494576"/>
          </a:xfrm>
          <a:prstGeom prst="rect">
            <a:avLst/>
          </a:prstGeom>
          <a:solidFill>
            <a:srgbClr val="EE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79" y="1744426"/>
            <a:ext cx="252121" cy="251658"/>
          </a:xfrm>
          <a:prstGeom prst="rect">
            <a:avLst/>
          </a:prstGeom>
        </p:spPr>
      </p:pic>
    </p:spTree>
    <p:extLst>
      <p:ext uri="{BB962C8B-B14F-4D97-AF65-F5344CB8AC3E}">
        <p14:creationId xmlns:p14="http://schemas.microsoft.com/office/powerpoint/2010/main" val="422534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dirty="0">
            <a:solidFill>
              <a:srgbClr val="FF000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624</Words>
  <Application>Microsoft Office PowerPoint</Application>
  <PresentationFormat>Breedbeeld</PresentationFormat>
  <Paragraphs>90</Paragraphs>
  <Slides>16</Slides>
  <Notes>16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Arial</vt:lpstr>
      <vt:lpstr>Calibri</vt:lpstr>
      <vt:lpstr>Corbeau Pro Lt</vt:lpstr>
      <vt:lpstr>Lucida Sans Unicode</vt:lpstr>
      <vt:lpstr>Wingdings</vt:lpstr>
      <vt:lpstr>1_Office-thema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Georges Hendriks | Stad&amp;Co</dc:creator>
  <cp:lastModifiedBy>Bas van der Ende | Stad&amp;Co</cp:lastModifiedBy>
  <cp:revision>62</cp:revision>
  <dcterms:created xsi:type="dcterms:W3CDTF">2016-09-23T08:20:18Z</dcterms:created>
  <dcterms:modified xsi:type="dcterms:W3CDTF">2016-11-17T08:21:23Z</dcterms:modified>
</cp:coreProperties>
</file>